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51" r:id="rId2"/>
    <p:sldId id="366" r:id="rId3"/>
    <p:sldId id="367" r:id="rId4"/>
    <p:sldId id="365" r:id="rId5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  <a:srgbClr val="FFE393"/>
    <a:srgbClr val="FF33CC"/>
    <a:srgbClr val="CC6600"/>
    <a:srgbClr val="000000"/>
    <a:srgbClr val="B88800"/>
    <a:srgbClr val="FF9900"/>
    <a:srgbClr val="B2B2B2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155" autoAdjust="0"/>
  </p:normalViewPr>
  <p:slideViewPr>
    <p:cSldViewPr snapToGrid="0">
      <p:cViewPr varScale="1">
        <p:scale>
          <a:sx n="134" d="100"/>
          <a:sy n="134" d="100"/>
        </p:scale>
        <p:origin x="-1048" y="-104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Slide SOLU Ex-30b.1  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A review of exercise 30b.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Use </a:t>
            </a:r>
            <a:r>
              <a:rPr lang="en-US" dirty="0" smtClean="0"/>
              <a:t>this slide to have a discussion of what teams wanted to learn from the extra </a:t>
            </a:r>
            <a:r>
              <a:rPr lang="en-US" dirty="0" smtClean="0"/>
              <a:t>wells.</a:t>
            </a:r>
            <a:r>
              <a:rPr lang="en-US" baseline="0" dirty="0" smtClean="0"/>
              <a:t> </a:t>
            </a:r>
            <a:r>
              <a:rPr lang="en-US" dirty="0" smtClean="0"/>
              <a:t>Use </a:t>
            </a:r>
            <a:r>
              <a:rPr lang="en-US" dirty="0" smtClean="0"/>
              <a:t>the map on the next slide to have teams show their proposed </a:t>
            </a:r>
            <a:r>
              <a:rPr lang="en-US" dirty="0" smtClean="0"/>
              <a:t>locations.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44101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Place </a:t>
            </a:r>
            <a:r>
              <a:rPr lang="en-US" dirty="0" smtClean="0"/>
              <a:t>this slide in edit mode – so the colored circles can be moved onto the </a:t>
            </a:r>
            <a:r>
              <a:rPr lang="en-US" dirty="0" smtClean="0"/>
              <a:t>map</a:t>
            </a:r>
            <a:r>
              <a:rPr lang="en-US" baseline="0" dirty="0" smtClean="0"/>
              <a:t>. </a:t>
            </a:r>
            <a:r>
              <a:rPr lang="en-US" dirty="0" smtClean="0"/>
              <a:t>Have </a:t>
            </a:r>
            <a:r>
              <a:rPr lang="en-US" dirty="0" smtClean="0"/>
              <a:t>each</a:t>
            </a:r>
            <a:r>
              <a:rPr lang="en-US" baseline="0" dirty="0" smtClean="0"/>
              <a:t> team move one of the sets of circles to their </a:t>
            </a:r>
            <a:r>
              <a:rPr lang="en-US" baseline="0" dirty="0" smtClean="0"/>
              <a:t>locations. You </a:t>
            </a:r>
            <a:r>
              <a:rPr lang="en-US" baseline="0" dirty="0" smtClean="0"/>
              <a:t>can have the teams do this during the exercise time or wait until the review </a:t>
            </a:r>
            <a:r>
              <a:rPr lang="en-US" baseline="0" dirty="0" smtClean="0"/>
              <a:t>begins. For </a:t>
            </a:r>
            <a:r>
              <a:rPr lang="en-US" baseline="0" dirty="0" smtClean="0"/>
              <a:t>example, Team 3 selects the purple color and moves the </a:t>
            </a:r>
            <a:r>
              <a:rPr lang="en-US" baseline="0" dirty="0" smtClean="0"/>
              <a:t>two (2) </a:t>
            </a:r>
            <a:r>
              <a:rPr lang="en-US" baseline="0" dirty="0" smtClean="0"/>
              <a:t>purple circles to their proposed </a:t>
            </a:r>
            <a:r>
              <a:rPr lang="en-US" baseline="0" dirty="0" smtClean="0"/>
              <a:t>locations. Normally, </a:t>
            </a:r>
            <a:r>
              <a:rPr lang="en-US" baseline="0" dirty="0" smtClean="0"/>
              <a:t>the dots cluster closely around </a:t>
            </a:r>
            <a:r>
              <a:rPr lang="en-US" baseline="0" dirty="0" smtClean="0"/>
              <a:t>two (2) </a:t>
            </a:r>
            <a:r>
              <a:rPr lang="en-US" baseline="0" dirty="0" smtClean="0"/>
              <a:t>or </a:t>
            </a:r>
            <a:r>
              <a:rPr lang="en-US" baseline="0" dirty="0" smtClean="0"/>
              <a:t>three (3) areas.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861437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AC41A7F-5337-44C2-9B47-3F9B9FFF1FC0}" type="slidenum">
              <a:rPr lang="en-US" altLang="en-US"/>
              <a:pPr eaLnBrk="1" hangingPunct="1"/>
              <a:t>4</a:t>
            </a:fld>
            <a:endParaRPr lang="en-US" altLang="en-US" dirty="0"/>
          </a:p>
        </p:txBody>
      </p:sp>
      <p:sp>
        <p:nvSpPr>
          <p:cNvPr id="1741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60446003-2D3E-482F-8C03-CF6FAC1D8FCF}" type="slidenum">
              <a:rPr lang="en-US" altLang="en-US" sz="1200"/>
              <a:pPr algn="r" eaLnBrk="1" hangingPunct="1"/>
              <a:t>4</a:t>
            </a:fld>
            <a:endParaRPr lang="en-US" altLang="en-US" sz="1200" dirty="0"/>
          </a:p>
        </p:txBody>
      </p:sp>
      <p:sp>
        <p:nvSpPr>
          <p:cNvPr id="174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01678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>
          <a:xfrm>
            <a:off x="228599" y="304800"/>
            <a:ext cx="8251371" cy="381000"/>
          </a:xfrm>
        </p:spPr>
        <p:txBody>
          <a:bodyPr/>
          <a:lstStyle/>
          <a:p>
            <a:r>
              <a:rPr lang="en-US" altLang="en-US" dirty="0" smtClean="0"/>
              <a:t>Exercise 30b: Estimating Ultimate Recovery 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9" t="5009" r="5556" b="2946"/>
          <a:stretch>
            <a:fillRect/>
          </a:stretch>
        </p:blipFill>
        <p:spPr bwMode="auto">
          <a:xfrm>
            <a:off x="7276683" y="1777332"/>
            <a:ext cx="595312" cy="291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Group 11"/>
          <p:cNvGrpSpPr>
            <a:grpSpLocks/>
          </p:cNvGrpSpPr>
          <p:nvPr/>
        </p:nvGrpSpPr>
        <p:grpSpPr bwMode="auto">
          <a:xfrm>
            <a:off x="3460415" y="1790961"/>
            <a:ext cx="3921125" cy="2900770"/>
            <a:chOff x="771" y="893"/>
            <a:chExt cx="3547" cy="2624"/>
          </a:xfrm>
        </p:grpSpPr>
        <p:pic>
          <p:nvPicPr>
            <p:cNvPr id="10" name="Picture 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1" b="3831"/>
            <a:stretch>
              <a:fillRect/>
            </a:stretch>
          </p:blipFill>
          <p:spPr bwMode="auto">
            <a:xfrm>
              <a:off x="771" y="893"/>
              <a:ext cx="3547" cy="2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Oval 10"/>
            <p:cNvSpPr>
              <a:spLocks noChangeAspect="1" noChangeArrowheads="1"/>
            </p:cNvSpPr>
            <p:nvPr/>
          </p:nvSpPr>
          <p:spPr bwMode="auto">
            <a:xfrm>
              <a:off x="2848" y="2239"/>
              <a:ext cx="27" cy="2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451425" y="4915994"/>
            <a:ext cx="839569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Propose </a:t>
            </a:r>
            <a:r>
              <a:rPr lang="en-US" altLang="en-US" sz="2000" dirty="0">
                <a:latin typeface="Verdana" panose="020B0604030504040204" pitchFamily="34" charset="0"/>
              </a:rPr>
              <a:t>two </a:t>
            </a:r>
            <a:r>
              <a:rPr lang="en-US" altLang="en-US" sz="2000" dirty="0" smtClean="0">
                <a:latin typeface="Verdana" panose="020B0604030504040204" pitchFamily="34" charset="0"/>
              </a:rPr>
              <a:t>(2) development</a:t>
            </a:r>
            <a:r>
              <a:rPr lang="en-US" altLang="en-US" sz="2000" dirty="0">
                <a:latin typeface="Verdana" panose="020B0604030504040204" pitchFamily="34" charset="0"/>
              </a:rPr>
              <a:t>-stage </a:t>
            </a:r>
            <a:r>
              <a:rPr lang="en-US" altLang="en-US" sz="2000" dirty="0" smtClean="0">
                <a:latin typeface="Verdana" panose="020B0604030504040204" pitchFamily="34" charset="0"/>
              </a:rPr>
              <a:t>wells</a:t>
            </a:r>
            <a:endParaRPr lang="en-US" sz="2000" dirty="0">
              <a:latin typeface="Verdana" pitchFamily="34" charset="0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7843635" y="2622259"/>
            <a:ext cx="120639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>
                <a:latin typeface="Verdana" panose="020B0604030504040204" pitchFamily="34" charset="0"/>
              </a:rPr>
              <a:t>HC Pore</a:t>
            </a:r>
          </a:p>
          <a:p>
            <a:pPr algn="ctr" eaLnBrk="1" hangingPunct="1"/>
            <a:r>
              <a:rPr lang="en-US" altLang="en-US" sz="1400" b="1" dirty="0">
                <a:latin typeface="Verdana" panose="020B0604030504040204" pitchFamily="34" charset="0"/>
              </a:rPr>
              <a:t>Thickness</a:t>
            </a:r>
          </a:p>
          <a:p>
            <a:pPr algn="ctr" eaLnBrk="1" hangingPunct="1"/>
            <a:r>
              <a:rPr lang="en-US" altLang="en-US" sz="1400" b="1" dirty="0">
                <a:latin typeface="Verdana" panose="020B0604030504040204" pitchFamily="34" charset="0"/>
              </a:rPr>
              <a:t>Meters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1600" y="2422337"/>
            <a:ext cx="35273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Selecting Development Well Locations</a:t>
            </a:r>
            <a:endParaRPr lang="en-US" sz="4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Technical Objectives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en-US" sz="2400" b="1" dirty="0" smtClean="0"/>
              <a:t>Part 1:</a:t>
            </a:r>
          </a:p>
          <a:p>
            <a:r>
              <a:rPr lang="en-US" altLang="en-US" sz="2400" dirty="0" smtClean="0"/>
              <a:t>What did you want to learn from your one or two development-stage wells?</a:t>
            </a:r>
          </a:p>
          <a:p>
            <a:pPr>
              <a:buFontTx/>
              <a:buNone/>
            </a:pPr>
            <a:endParaRPr lang="en-US" altLang="en-US" sz="600" dirty="0" smtClean="0"/>
          </a:p>
          <a:p>
            <a:pPr>
              <a:buFontTx/>
              <a:buNone/>
            </a:pPr>
            <a:r>
              <a:rPr lang="en-US" altLang="en-US" sz="2400" b="1" dirty="0" smtClean="0"/>
              <a:t>Part 2:</a:t>
            </a:r>
          </a:p>
          <a:p>
            <a:r>
              <a:rPr lang="en-US" altLang="en-US" sz="2400" dirty="0" smtClean="0"/>
              <a:t>Where did you decide to drill?</a:t>
            </a:r>
          </a:p>
          <a:p>
            <a:r>
              <a:rPr lang="en-US" altLang="en-US" sz="2400" dirty="0" smtClean="0"/>
              <a:t>On the next slide, place circles on your well locations</a:t>
            </a:r>
          </a:p>
        </p:txBody>
      </p:sp>
    </p:spTree>
    <p:extLst>
      <p:ext uri="{BB962C8B-B14F-4D97-AF65-F5344CB8AC3E}">
        <p14:creationId xmlns:p14="http://schemas.microsoft.com/office/powerpoint/2010/main" val="2454424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Oval 394"/>
          <p:cNvSpPr>
            <a:spLocks noChangeAspect="1"/>
          </p:cNvSpPr>
          <p:nvPr/>
        </p:nvSpPr>
        <p:spPr>
          <a:xfrm>
            <a:off x="514350" y="3657600"/>
            <a:ext cx="174625" cy="17462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96" name="Oval 395"/>
          <p:cNvSpPr>
            <a:spLocks noChangeAspect="1"/>
          </p:cNvSpPr>
          <p:nvPr/>
        </p:nvSpPr>
        <p:spPr>
          <a:xfrm>
            <a:off x="514350" y="3267075"/>
            <a:ext cx="174625" cy="174625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97" name="Oval 396"/>
          <p:cNvSpPr>
            <a:spLocks noChangeAspect="1"/>
          </p:cNvSpPr>
          <p:nvPr/>
        </p:nvSpPr>
        <p:spPr>
          <a:xfrm>
            <a:off x="514350" y="2876550"/>
            <a:ext cx="174625" cy="174625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98" name="Oval 397"/>
          <p:cNvSpPr>
            <a:spLocks noChangeAspect="1"/>
          </p:cNvSpPr>
          <p:nvPr/>
        </p:nvSpPr>
        <p:spPr>
          <a:xfrm>
            <a:off x="514350" y="2486025"/>
            <a:ext cx="174625" cy="176213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99" name="Oval 398"/>
          <p:cNvSpPr>
            <a:spLocks noChangeAspect="1"/>
          </p:cNvSpPr>
          <p:nvPr/>
        </p:nvSpPr>
        <p:spPr>
          <a:xfrm>
            <a:off x="514350" y="2095500"/>
            <a:ext cx="174625" cy="176213"/>
          </a:xfrm>
          <a:prstGeom prst="ellipse">
            <a:avLst/>
          </a:prstGeom>
          <a:solidFill>
            <a:srgbClr val="66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01" name="Oval 400"/>
          <p:cNvSpPr>
            <a:spLocks noChangeAspect="1"/>
          </p:cNvSpPr>
          <p:nvPr/>
        </p:nvSpPr>
        <p:spPr>
          <a:xfrm>
            <a:off x="514350" y="1706563"/>
            <a:ext cx="174625" cy="174625"/>
          </a:xfrm>
          <a:prstGeom prst="ellipse">
            <a:avLst/>
          </a:prstGeom>
          <a:solidFill>
            <a:srgbClr val="99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02" name="Oval 401"/>
          <p:cNvSpPr>
            <a:spLocks noChangeAspect="1"/>
          </p:cNvSpPr>
          <p:nvPr/>
        </p:nvSpPr>
        <p:spPr>
          <a:xfrm>
            <a:off x="514350" y="4827588"/>
            <a:ext cx="174625" cy="174625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03" name="Oval 402"/>
          <p:cNvSpPr>
            <a:spLocks noChangeAspect="1"/>
          </p:cNvSpPr>
          <p:nvPr/>
        </p:nvSpPr>
        <p:spPr>
          <a:xfrm>
            <a:off x="514350" y="4437063"/>
            <a:ext cx="174625" cy="176212"/>
          </a:xfrm>
          <a:prstGeom prst="ellipse">
            <a:avLst/>
          </a:prstGeom>
          <a:solidFill>
            <a:srgbClr val="FF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04" name="Oval 403"/>
          <p:cNvSpPr>
            <a:spLocks noChangeAspect="1"/>
          </p:cNvSpPr>
          <p:nvPr/>
        </p:nvSpPr>
        <p:spPr>
          <a:xfrm>
            <a:off x="514350" y="4046538"/>
            <a:ext cx="174625" cy="176212"/>
          </a:xfrm>
          <a:prstGeom prst="ellipse">
            <a:avLst/>
          </a:prstGeom>
          <a:solidFill>
            <a:srgbClr val="66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92565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4" r="5833"/>
          <a:stretch>
            <a:fillRect/>
          </a:stretch>
        </p:blipFill>
        <p:spPr bwMode="auto">
          <a:xfrm>
            <a:off x="8389102" y="2180641"/>
            <a:ext cx="576262" cy="326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394"/>
          <p:cNvSpPr>
            <a:spLocks noChangeAspect="1"/>
          </p:cNvSpPr>
          <p:nvPr/>
        </p:nvSpPr>
        <p:spPr>
          <a:xfrm>
            <a:off x="228600" y="3657600"/>
            <a:ext cx="174625" cy="17462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" name="Oval 395"/>
          <p:cNvSpPr>
            <a:spLocks noChangeAspect="1"/>
          </p:cNvSpPr>
          <p:nvPr/>
        </p:nvSpPr>
        <p:spPr>
          <a:xfrm>
            <a:off x="228600" y="3267075"/>
            <a:ext cx="174625" cy="174625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" name="Oval 396"/>
          <p:cNvSpPr>
            <a:spLocks noChangeAspect="1"/>
          </p:cNvSpPr>
          <p:nvPr/>
        </p:nvSpPr>
        <p:spPr>
          <a:xfrm>
            <a:off x="228600" y="2876550"/>
            <a:ext cx="174625" cy="174625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Oval 397"/>
          <p:cNvSpPr>
            <a:spLocks noChangeAspect="1"/>
          </p:cNvSpPr>
          <p:nvPr/>
        </p:nvSpPr>
        <p:spPr>
          <a:xfrm>
            <a:off x="228600" y="2486025"/>
            <a:ext cx="174625" cy="176213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Oval 398"/>
          <p:cNvSpPr>
            <a:spLocks noChangeAspect="1"/>
          </p:cNvSpPr>
          <p:nvPr/>
        </p:nvSpPr>
        <p:spPr>
          <a:xfrm>
            <a:off x="228600" y="2095500"/>
            <a:ext cx="174625" cy="176213"/>
          </a:xfrm>
          <a:prstGeom prst="ellipse">
            <a:avLst/>
          </a:prstGeom>
          <a:solidFill>
            <a:srgbClr val="66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Oval 400"/>
          <p:cNvSpPr>
            <a:spLocks noChangeAspect="1"/>
          </p:cNvSpPr>
          <p:nvPr/>
        </p:nvSpPr>
        <p:spPr>
          <a:xfrm>
            <a:off x="228600" y="1706563"/>
            <a:ext cx="174625" cy="174625"/>
          </a:xfrm>
          <a:prstGeom prst="ellipse">
            <a:avLst/>
          </a:prstGeom>
          <a:solidFill>
            <a:srgbClr val="99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Oval 401"/>
          <p:cNvSpPr>
            <a:spLocks noChangeAspect="1"/>
          </p:cNvSpPr>
          <p:nvPr/>
        </p:nvSpPr>
        <p:spPr>
          <a:xfrm>
            <a:off x="228600" y="4827588"/>
            <a:ext cx="174625" cy="174625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Oval 402"/>
          <p:cNvSpPr>
            <a:spLocks noChangeAspect="1"/>
          </p:cNvSpPr>
          <p:nvPr/>
        </p:nvSpPr>
        <p:spPr>
          <a:xfrm>
            <a:off x="228600" y="4437063"/>
            <a:ext cx="174625" cy="176212"/>
          </a:xfrm>
          <a:prstGeom prst="ellipse">
            <a:avLst/>
          </a:prstGeom>
          <a:solidFill>
            <a:srgbClr val="FF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Oval 403"/>
          <p:cNvSpPr>
            <a:spLocks noChangeAspect="1"/>
          </p:cNvSpPr>
          <p:nvPr/>
        </p:nvSpPr>
        <p:spPr>
          <a:xfrm>
            <a:off x="228600" y="4046538"/>
            <a:ext cx="174625" cy="176212"/>
          </a:xfrm>
          <a:prstGeom prst="ellipse">
            <a:avLst/>
          </a:prstGeom>
          <a:solidFill>
            <a:srgbClr val="66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92629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9" t="21495" r="29562" b="14998"/>
          <a:stretch>
            <a:fillRect/>
          </a:stretch>
        </p:blipFill>
        <p:spPr bwMode="auto">
          <a:xfrm>
            <a:off x="879475" y="1504950"/>
            <a:ext cx="7173913" cy="448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630" name="Line 470"/>
          <p:cNvSpPr>
            <a:spLocks noChangeAspect="1" noChangeShapeType="1"/>
          </p:cNvSpPr>
          <p:nvPr/>
        </p:nvSpPr>
        <p:spPr bwMode="auto">
          <a:xfrm>
            <a:off x="1065213" y="3690938"/>
            <a:ext cx="6164262" cy="19939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631" name="Line 471"/>
          <p:cNvSpPr>
            <a:spLocks noChangeAspect="1" noChangeShapeType="1"/>
          </p:cNvSpPr>
          <p:nvPr/>
        </p:nvSpPr>
        <p:spPr bwMode="auto">
          <a:xfrm>
            <a:off x="1271588" y="3054350"/>
            <a:ext cx="6665912" cy="2157413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632" name="Line 472"/>
          <p:cNvSpPr>
            <a:spLocks noChangeAspect="1" noChangeShapeType="1"/>
          </p:cNvSpPr>
          <p:nvPr/>
        </p:nvSpPr>
        <p:spPr bwMode="auto">
          <a:xfrm>
            <a:off x="858838" y="4329113"/>
            <a:ext cx="4073525" cy="131762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633" name="Line 473"/>
          <p:cNvSpPr>
            <a:spLocks noChangeAspect="1" noChangeShapeType="1"/>
          </p:cNvSpPr>
          <p:nvPr/>
        </p:nvSpPr>
        <p:spPr bwMode="auto">
          <a:xfrm>
            <a:off x="3154363" y="1550988"/>
            <a:ext cx="4781550" cy="154622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634" name="Line 474"/>
          <p:cNvSpPr>
            <a:spLocks noChangeAspect="1" noChangeShapeType="1"/>
          </p:cNvSpPr>
          <p:nvPr/>
        </p:nvSpPr>
        <p:spPr bwMode="auto">
          <a:xfrm>
            <a:off x="1685925" y="1781175"/>
            <a:ext cx="6261100" cy="202565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635" name="Line 475"/>
          <p:cNvSpPr>
            <a:spLocks noChangeAspect="1" noChangeShapeType="1"/>
          </p:cNvSpPr>
          <p:nvPr/>
        </p:nvSpPr>
        <p:spPr bwMode="auto">
          <a:xfrm>
            <a:off x="1479550" y="2417763"/>
            <a:ext cx="6540500" cy="211613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636" name="Line 476"/>
          <p:cNvSpPr>
            <a:spLocks noChangeAspect="1" noChangeShapeType="1"/>
          </p:cNvSpPr>
          <p:nvPr/>
        </p:nvSpPr>
        <p:spPr bwMode="auto">
          <a:xfrm>
            <a:off x="5238750" y="1522413"/>
            <a:ext cx="2767013" cy="89535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637" name="Line 477"/>
          <p:cNvSpPr>
            <a:spLocks noChangeAspect="1" noChangeShapeType="1"/>
          </p:cNvSpPr>
          <p:nvPr/>
        </p:nvSpPr>
        <p:spPr bwMode="auto">
          <a:xfrm rot="-5400000">
            <a:off x="2628106" y="2961482"/>
            <a:ext cx="3940175" cy="1274762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638" name="Line 478"/>
          <p:cNvSpPr>
            <a:spLocks noChangeAspect="1" noChangeShapeType="1"/>
          </p:cNvSpPr>
          <p:nvPr/>
        </p:nvSpPr>
        <p:spPr bwMode="auto">
          <a:xfrm rot="-5400000">
            <a:off x="3371850" y="3154363"/>
            <a:ext cx="3746500" cy="121285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639" name="Line 479"/>
          <p:cNvSpPr>
            <a:spLocks noChangeAspect="1" noChangeShapeType="1"/>
          </p:cNvSpPr>
          <p:nvPr/>
        </p:nvSpPr>
        <p:spPr bwMode="auto">
          <a:xfrm rot="-5400000">
            <a:off x="4037806" y="3218657"/>
            <a:ext cx="3768725" cy="1220788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640" name="Line 480"/>
          <p:cNvSpPr>
            <a:spLocks noChangeAspect="1" noChangeShapeType="1"/>
          </p:cNvSpPr>
          <p:nvPr/>
        </p:nvSpPr>
        <p:spPr bwMode="auto">
          <a:xfrm rot="-5400000">
            <a:off x="1076325" y="2930525"/>
            <a:ext cx="4233863" cy="1370013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641" name="Line 481"/>
          <p:cNvSpPr>
            <a:spLocks noChangeAspect="1" noChangeShapeType="1"/>
          </p:cNvSpPr>
          <p:nvPr/>
        </p:nvSpPr>
        <p:spPr bwMode="auto">
          <a:xfrm rot="-5400000">
            <a:off x="1631950" y="2992438"/>
            <a:ext cx="4459287" cy="1443038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642" name="Line 482"/>
          <p:cNvSpPr>
            <a:spLocks noChangeAspect="1" noChangeShapeType="1"/>
          </p:cNvSpPr>
          <p:nvPr/>
        </p:nvSpPr>
        <p:spPr bwMode="auto">
          <a:xfrm rot="-5400000">
            <a:off x="-42862" y="2794000"/>
            <a:ext cx="3808412" cy="1233488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643" name="Line 483"/>
          <p:cNvSpPr>
            <a:spLocks noChangeAspect="1" noChangeShapeType="1"/>
          </p:cNvSpPr>
          <p:nvPr/>
        </p:nvSpPr>
        <p:spPr bwMode="auto">
          <a:xfrm rot="-5400000">
            <a:off x="509588" y="2846388"/>
            <a:ext cx="4044950" cy="131445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644" name="Line 484"/>
          <p:cNvSpPr>
            <a:spLocks noChangeAspect="1" noChangeShapeType="1"/>
          </p:cNvSpPr>
          <p:nvPr/>
        </p:nvSpPr>
        <p:spPr bwMode="auto">
          <a:xfrm rot="-5400000">
            <a:off x="5378450" y="2974976"/>
            <a:ext cx="4016375" cy="130175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645" name="Line 485"/>
          <p:cNvSpPr>
            <a:spLocks noChangeAspect="1" noChangeShapeType="1"/>
          </p:cNvSpPr>
          <p:nvPr/>
        </p:nvSpPr>
        <p:spPr bwMode="auto">
          <a:xfrm rot="-5400000">
            <a:off x="4680744" y="3028156"/>
            <a:ext cx="3987800" cy="1290638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646" name="Text Box 486"/>
          <p:cNvSpPr txBox="1">
            <a:spLocks noChangeAspect="1" noChangeArrowheads="1"/>
          </p:cNvSpPr>
          <p:nvPr/>
        </p:nvSpPr>
        <p:spPr bwMode="auto">
          <a:xfrm rot="1234195">
            <a:off x="7853363" y="2335213"/>
            <a:ext cx="506412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Verdana" panose="020B0604030504040204" pitchFamily="34" charset="0"/>
              </a:rPr>
              <a:t>4600</a:t>
            </a:r>
          </a:p>
        </p:txBody>
      </p:sp>
      <p:sp>
        <p:nvSpPr>
          <p:cNvPr id="92647" name="Text Box 487"/>
          <p:cNvSpPr txBox="1">
            <a:spLocks noChangeAspect="1" noChangeArrowheads="1"/>
          </p:cNvSpPr>
          <p:nvPr/>
        </p:nvSpPr>
        <p:spPr bwMode="auto">
          <a:xfrm rot="1234195">
            <a:off x="7524750" y="2965450"/>
            <a:ext cx="509588" cy="227013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Verdana" panose="020B0604030504040204" pitchFamily="34" charset="0"/>
              </a:rPr>
              <a:t>4200</a:t>
            </a:r>
          </a:p>
        </p:txBody>
      </p:sp>
      <p:sp>
        <p:nvSpPr>
          <p:cNvPr id="92648" name="Text Box 488"/>
          <p:cNvSpPr txBox="1">
            <a:spLocks noChangeAspect="1" noChangeArrowheads="1"/>
          </p:cNvSpPr>
          <p:nvPr/>
        </p:nvSpPr>
        <p:spPr bwMode="auto">
          <a:xfrm rot="1234195">
            <a:off x="7523163" y="3621088"/>
            <a:ext cx="508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Verdana" panose="020B0604030504040204" pitchFamily="34" charset="0"/>
              </a:rPr>
              <a:t>3800</a:t>
            </a:r>
          </a:p>
        </p:txBody>
      </p:sp>
      <p:sp>
        <p:nvSpPr>
          <p:cNvPr id="92649" name="Text Box 489"/>
          <p:cNvSpPr txBox="1">
            <a:spLocks noChangeAspect="1" noChangeArrowheads="1"/>
          </p:cNvSpPr>
          <p:nvPr/>
        </p:nvSpPr>
        <p:spPr bwMode="auto">
          <a:xfrm rot="-4165805">
            <a:off x="5614988" y="1708150"/>
            <a:ext cx="508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Verdana" panose="020B0604030504040204" pitchFamily="34" charset="0"/>
              </a:rPr>
              <a:t>1900</a:t>
            </a:r>
          </a:p>
        </p:txBody>
      </p:sp>
      <p:sp>
        <p:nvSpPr>
          <p:cNvPr id="92650" name="Text Box 490"/>
          <p:cNvSpPr txBox="1">
            <a:spLocks noChangeAspect="1" noChangeArrowheads="1"/>
          </p:cNvSpPr>
          <p:nvPr/>
        </p:nvSpPr>
        <p:spPr bwMode="auto">
          <a:xfrm rot="-4165805">
            <a:off x="4943475" y="1635125"/>
            <a:ext cx="508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Verdana" panose="020B0604030504040204" pitchFamily="34" charset="0"/>
              </a:rPr>
              <a:t>1800</a:t>
            </a:r>
          </a:p>
        </p:txBody>
      </p:sp>
      <p:sp>
        <p:nvSpPr>
          <p:cNvPr id="92651" name="Text Box 491"/>
          <p:cNvSpPr txBox="1">
            <a:spLocks noChangeAspect="1" noChangeArrowheads="1"/>
          </p:cNvSpPr>
          <p:nvPr/>
        </p:nvSpPr>
        <p:spPr bwMode="auto">
          <a:xfrm rot="-4165805">
            <a:off x="4230688" y="1619250"/>
            <a:ext cx="508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Verdana" panose="020B0604030504040204" pitchFamily="34" charset="0"/>
              </a:rPr>
              <a:t>1700</a:t>
            </a:r>
          </a:p>
        </p:txBody>
      </p:sp>
      <p:sp>
        <p:nvSpPr>
          <p:cNvPr id="92652" name="Text Box 492"/>
          <p:cNvSpPr txBox="1">
            <a:spLocks noChangeAspect="1" noChangeArrowheads="1"/>
          </p:cNvSpPr>
          <p:nvPr/>
        </p:nvSpPr>
        <p:spPr bwMode="auto">
          <a:xfrm rot="-4165805">
            <a:off x="6985000" y="1714500"/>
            <a:ext cx="508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Verdana" panose="020B0604030504040204" pitchFamily="34" charset="0"/>
              </a:rPr>
              <a:t>2100</a:t>
            </a:r>
          </a:p>
        </p:txBody>
      </p:sp>
      <p:sp>
        <p:nvSpPr>
          <p:cNvPr id="92653" name="Text Box 493"/>
          <p:cNvSpPr txBox="1">
            <a:spLocks noChangeAspect="1" noChangeArrowheads="1"/>
          </p:cNvSpPr>
          <p:nvPr/>
        </p:nvSpPr>
        <p:spPr bwMode="auto">
          <a:xfrm rot="-4165805">
            <a:off x="6299994" y="1769269"/>
            <a:ext cx="508000" cy="230188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Verdana" panose="020B0604030504040204" pitchFamily="34" charset="0"/>
              </a:rPr>
              <a:t>2000</a:t>
            </a:r>
          </a:p>
        </p:txBody>
      </p:sp>
      <p:sp>
        <p:nvSpPr>
          <p:cNvPr id="92654" name="Text Box 494"/>
          <p:cNvSpPr txBox="1">
            <a:spLocks noChangeAspect="1" noChangeArrowheads="1"/>
          </p:cNvSpPr>
          <p:nvPr/>
        </p:nvSpPr>
        <p:spPr bwMode="auto">
          <a:xfrm rot="-4165805">
            <a:off x="7667625" y="1833563"/>
            <a:ext cx="508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Verdana" panose="020B0604030504040204" pitchFamily="34" charset="0"/>
              </a:rPr>
              <a:t>2200</a:t>
            </a:r>
          </a:p>
        </p:txBody>
      </p:sp>
      <p:sp>
        <p:nvSpPr>
          <p:cNvPr id="92655" name="Oval 495"/>
          <p:cNvSpPr>
            <a:spLocks noChangeAspect="1" noChangeArrowheads="1"/>
          </p:cNvSpPr>
          <p:nvPr/>
        </p:nvSpPr>
        <p:spPr bwMode="auto">
          <a:xfrm>
            <a:off x="5364163" y="3570288"/>
            <a:ext cx="79375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2656" name="Text Box 496"/>
          <p:cNvSpPr txBox="1">
            <a:spLocks noChangeAspect="1" noChangeArrowheads="1"/>
          </p:cNvSpPr>
          <p:nvPr/>
        </p:nvSpPr>
        <p:spPr bwMode="auto">
          <a:xfrm rot="1234195">
            <a:off x="758825" y="4244975"/>
            <a:ext cx="508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Verdana" panose="020B0604030504040204" pitchFamily="34" charset="0"/>
              </a:rPr>
              <a:t>2200</a:t>
            </a:r>
          </a:p>
        </p:txBody>
      </p:sp>
      <p:sp>
        <p:nvSpPr>
          <p:cNvPr id="92657" name="Text Box 497"/>
          <p:cNvSpPr txBox="1">
            <a:spLocks noChangeAspect="1" noChangeArrowheads="1"/>
          </p:cNvSpPr>
          <p:nvPr/>
        </p:nvSpPr>
        <p:spPr bwMode="auto">
          <a:xfrm rot="1234195">
            <a:off x="741363" y="4929188"/>
            <a:ext cx="509587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Verdana" panose="020B0604030504040204" pitchFamily="34" charset="0"/>
              </a:rPr>
              <a:t>1800</a:t>
            </a:r>
          </a:p>
        </p:txBody>
      </p:sp>
      <p:sp>
        <p:nvSpPr>
          <p:cNvPr id="92658" name="Text Box 498"/>
          <p:cNvSpPr txBox="1">
            <a:spLocks noChangeAspect="1" noChangeArrowheads="1"/>
          </p:cNvSpPr>
          <p:nvPr/>
        </p:nvSpPr>
        <p:spPr bwMode="auto">
          <a:xfrm rot="1234195">
            <a:off x="944563" y="2895600"/>
            <a:ext cx="506412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Verdana" panose="020B0604030504040204" pitchFamily="34" charset="0"/>
              </a:rPr>
              <a:t>3000</a:t>
            </a:r>
          </a:p>
        </p:txBody>
      </p:sp>
      <p:sp>
        <p:nvSpPr>
          <p:cNvPr id="92659" name="Text Box 499"/>
          <p:cNvSpPr txBox="1">
            <a:spLocks noChangeAspect="1" noChangeArrowheads="1"/>
          </p:cNvSpPr>
          <p:nvPr/>
        </p:nvSpPr>
        <p:spPr bwMode="auto">
          <a:xfrm rot="1234195">
            <a:off x="773113" y="3552825"/>
            <a:ext cx="509587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Verdana" panose="020B0604030504040204" pitchFamily="34" charset="0"/>
              </a:rPr>
              <a:t>2600</a:t>
            </a:r>
          </a:p>
        </p:txBody>
      </p:sp>
      <p:sp>
        <p:nvSpPr>
          <p:cNvPr id="92660" name="Text Box 500"/>
          <p:cNvSpPr txBox="1">
            <a:spLocks noChangeAspect="1" noChangeArrowheads="1"/>
          </p:cNvSpPr>
          <p:nvPr/>
        </p:nvSpPr>
        <p:spPr bwMode="auto">
          <a:xfrm rot="1234195">
            <a:off x="1055688" y="2232025"/>
            <a:ext cx="506412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Verdana" panose="020B0604030504040204" pitchFamily="34" charset="0"/>
              </a:rPr>
              <a:t>3400</a:t>
            </a:r>
          </a:p>
        </p:txBody>
      </p:sp>
      <p:sp>
        <p:nvSpPr>
          <p:cNvPr id="92661" name="Text Box 501"/>
          <p:cNvSpPr txBox="1">
            <a:spLocks noChangeAspect="1" noChangeArrowheads="1"/>
          </p:cNvSpPr>
          <p:nvPr/>
        </p:nvSpPr>
        <p:spPr bwMode="auto">
          <a:xfrm rot="1234195">
            <a:off x="1270000" y="1582738"/>
            <a:ext cx="508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Verdana" panose="020B0604030504040204" pitchFamily="34" charset="0"/>
              </a:rPr>
              <a:t>3800</a:t>
            </a:r>
          </a:p>
        </p:txBody>
      </p:sp>
      <p:sp>
        <p:nvSpPr>
          <p:cNvPr id="92662" name="Text Box 502"/>
          <p:cNvSpPr txBox="1">
            <a:spLocks noChangeAspect="1" noChangeArrowheads="1"/>
          </p:cNvSpPr>
          <p:nvPr/>
        </p:nvSpPr>
        <p:spPr bwMode="auto">
          <a:xfrm rot="-4165805">
            <a:off x="872332" y="5498306"/>
            <a:ext cx="508000" cy="230187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Verdana" panose="020B0604030504040204" pitchFamily="34" charset="0"/>
              </a:rPr>
              <a:t>1400</a:t>
            </a:r>
          </a:p>
        </p:txBody>
      </p:sp>
      <p:sp>
        <p:nvSpPr>
          <p:cNvPr id="92663" name="Text Box 503"/>
          <p:cNvSpPr txBox="1">
            <a:spLocks noChangeAspect="1" noChangeArrowheads="1"/>
          </p:cNvSpPr>
          <p:nvPr/>
        </p:nvSpPr>
        <p:spPr bwMode="auto">
          <a:xfrm rot="-4165805">
            <a:off x="2878138" y="5808663"/>
            <a:ext cx="508000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Verdana" panose="020B0604030504040204" pitchFamily="34" charset="0"/>
              </a:rPr>
              <a:t>1700</a:t>
            </a:r>
          </a:p>
        </p:txBody>
      </p:sp>
      <p:sp>
        <p:nvSpPr>
          <p:cNvPr id="92664" name="Text Box 504"/>
          <p:cNvSpPr txBox="1">
            <a:spLocks noChangeAspect="1" noChangeArrowheads="1"/>
          </p:cNvSpPr>
          <p:nvPr/>
        </p:nvSpPr>
        <p:spPr bwMode="auto">
          <a:xfrm rot="-4165805">
            <a:off x="2202657" y="5766594"/>
            <a:ext cx="508000" cy="230187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Verdana" panose="020B0604030504040204" pitchFamily="34" charset="0"/>
              </a:rPr>
              <a:t>1600</a:t>
            </a:r>
          </a:p>
        </p:txBody>
      </p:sp>
      <p:sp>
        <p:nvSpPr>
          <p:cNvPr id="92665" name="Text Box 505"/>
          <p:cNvSpPr txBox="1">
            <a:spLocks noChangeAspect="1" noChangeArrowheads="1"/>
          </p:cNvSpPr>
          <p:nvPr/>
        </p:nvSpPr>
        <p:spPr bwMode="auto">
          <a:xfrm rot="-4165805">
            <a:off x="1543843" y="5742782"/>
            <a:ext cx="506413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1588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158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900" b="1" dirty="0">
                <a:latin typeface="Verdana" panose="020B0604030504040204" pitchFamily="34" charset="0"/>
              </a:rPr>
              <a:t>1500</a:t>
            </a:r>
          </a:p>
        </p:txBody>
      </p:sp>
      <p:sp>
        <p:nvSpPr>
          <p:cNvPr id="92666" name="Line 506"/>
          <p:cNvSpPr>
            <a:spLocks noChangeAspect="1" noChangeShapeType="1"/>
          </p:cNvSpPr>
          <p:nvPr/>
        </p:nvSpPr>
        <p:spPr bwMode="auto">
          <a:xfrm>
            <a:off x="1227138" y="5149850"/>
            <a:ext cx="1684337" cy="544513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2667" name="Rectangle 50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Reservoir Time Thickness</a:t>
            </a:r>
          </a:p>
        </p:txBody>
      </p:sp>
      <p:sp>
        <p:nvSpPr>
          <p:cNvPr id="11" name="Oval 401"/>
          <p:cNvSpPr>
            <a:spLocks noChangeAspect="1"/>
          </p:cNvSpPr>
          <p:nvPr/>
        </p:nvSpPr>
        <p:spPr bwMode="auto">
          <a:xfrm>
            <a:off x="5314950" y="3527425"/>
            <a:ext cx="174625" cy="174625"/>
          </a:xfrm>
          <a:prstGeom prst="ellipse">
            <a:avLst/>
          </a:prstGeom>
          <a:solidFill>
            <a:schemeClr val="tx1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lt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5610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2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FBBA87FD-B42A-4B5D-B01A-2A55D2C0087D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4</a:t>
            </a:fld>
            <a:endParaRPr lang="en-US" altLang="en-US" sz="1400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15363" name="WordArt 2"/>
          <p:cNvSpPr>
            <a:spLocks noChangeArrowheads="1" noChangeShapeType="1" noTextEdit="1"/>
          </p:cNvSpPr>
          <p:nvPr/>
        </p:nvSpPr>
        <p:spPr bwMode="auto">
          <a:xfrm>
            <a:off x="1520825" y="2368550"/>
            <a:ext cx="6888163" cy="2119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484254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31359</TotalTime>
  <Words>235</Words>
  <Application>Microsoft Macintosh PowerPoint</Application>
  <PresentationFormat>On-screen Show (4:3)</PresentationFormat>
  <Paragraphs>47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Default Design</vt:lpstr>
      <vt:lpstr>Exercise 30b: Estimating Ultimate Recovery </vt:lpstr>
      <vt:lpstr>Technical Objectives</vt:lpstr>
      <vt:lpstr>Reservoir Time Thickness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257</cp:revision>
  <cp:lastPrinted>2001-11-26T19:56:19Z</cp:lastPrinted>
  <dcterms:created xsi:type="dcterms:W3CDTF">2001-11-20T13:29:42Z</dcterms:created>
  <dcterms:modified xsi:type="dcterms:W3CDTF">2017-04-17T20:03:31Z</dcterms:modified>
</cp:coreProperties>
</file>